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4" r:id="rId6"/>
    <p:sldId id="260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881977-557A-4179-90A6-922E187EEA4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A1EBD1E-95C3-4A55-8F6D-100C014D8EAB}">
      <dgm:prSet phldrT="[Text]" custT="1"/>
      <dgm:spPr/>
      <dgm:t>
        <a:bodyPr/>
        <a:lstStyle/>
        <a:p>
          <a:r>
            <a:rPr lang="en-US" sz="2000" dirty="0" smtClean="0"/>
            <a:t>Attend Clinic</a:t>
          </a:r>
          <a:endParaRPr lang="en-US" sz="2000" dirty="0"/>
        </a:p>
      </dgm:t>
    </dgm:pt>
    <dgm:pt modelId="{BBFF7418-75B5-40C9-89BA-BCFCE72E9836}" type="parTrans" cxnId="{686B63A8-8345-41D7-A608-8325485403E2}">
      <dgm:prSet/>
      <dgm:spPr/>
      <dgm:t>
        <a:bodyPr/>
        <a:lstStyle/>
        <a:p>
          <a:endParaRPr lang="en-US"/>
        </a:p>
      </dgm:t>
    </dgm:pt>
    <dgm:pt modelId="{52470CBB-F4F4-4579-A026-2294656DD6CF}" type="sibTrans" cxnId="{686B63A8-8345-41D7-A608-8325485403E2}">
      <dgm:prSet/>
      <dgm:spPr/>
      <dgm:t>
        <a:bodyPr/>
        <a:lstStyle/>
        <a:p>
          <a:endParaRPr lang="en-US"/>
        </a:p>
      </dgm:t>
    </dgm:pt>
    <dgm:pt modelId="{45EDC96A-E36E-40DD-9FB9-81DDAE82C352}">
      <dgm:prSet phldrT="[Text]" custT="1"/>
      <dgm:spPr/>
      <dgm:t>
        <a:bodyPr/>
        <a:lstStyle/>
        <a:p>
          <a:r>
            <a:rPr lang="en-US" sz="2000" dirty="0" smtClean="0"/>
            <a:t>Now</a:t>
          </a:r>
          <a:r>
            <a:rPr lang="en-US" sz="1800" dirty="0" smtClean="0"/>
            <a:t> ‘Trained’</a:t>
          </a:r>
          <a:endParaRPr lang="en-US" sz="1800" dirty="0"/>
        </a:p>
      </dgm:t>
    </dgm:pt>
    <dgm:pt modelId="{7DFA0B65-80D9-476F-8A26-F6E224B9A152}" type="parTrans" cxnId="{67D54E63-88D7-4C56-9B66-98600547A048}">
      <dgm:prSet/>
      <dgm:spPr/>
      <dgm:t>
        <a:bodyPr/>
        <a:lstStyle/>
        <a:p>
          <a:endParaRPr lang="en-US"/>
        </a:p>
      </dgm:t>
    </dgm:pt>
    <dgm:pt modelId="{24F07210-545E-4332-99B1-BBC5ADD32346}" type="sibTrans" cxnId="{67D54E63-88D7-4C56-9B66-98600547A048}">
      <dgm:prSet/>
      <dgm:spPr/>
      <dgm:t>
        <a:bodyPr/>
        <a:lstStyle/>
        <a:p>
          <a:endParaRPr lang="en-US"/>
        </a:p>
      </dgm:t>
    </dgm:pt>
    <dgm:pt modelId="{46F5D889-6A0D-410B-8FD8-0D7FBF4A520C}">
      <dgm:prSet phldrT="[Text]" custT="1"/>
      <dgm:spPr/>
      <dgm:t>
        <a:bodyPr/>
        <a:lstStyle/>
        <a:p>
          <a:r>
            <a:rPr lang="en-US" sz="1050" b="1" dirty="0" smtClean="0"/>
            <a:t>Complete: </a:t>
          </a:r>
        </a:p>
        <a:p>
          <a:r>
            <a:rPr lang="en-US" sz="1000" dirty="0" smtClean="0"/>
            <a:t>1. Written Evaluation (Practice) </a:t>
          </a:r>
        </a:p>
        <a:p>
          <a:r>
            <a:rPr lang="en-US" sz="1000" dirty="0" smtClean="0"/>
            <a:t>2. Field Evaluation (Practice)</a:t>
          </a:r>
        </a:p>
        <a:p>
          <a:r>
            <a:rPr lang="en-US" sz="1000" dirty="0" smtClean="0"/>
            <a:t>3. MED Competition - Introduction</a:t>
          </a:r>
          <a:endParaRPr lang="en-US" sz="1000" dirty="0"/>
        </a:p>
      </dgm:t>
    </dgm:pt>
    <dgm:pt modelId="{554197E6-0E64-47C0-AE07-B778CAED011A}" type="parTrans" cxnId="{97AEBB93-69CF-4106-9272-AE2797ACAED6}">
      <dgm:prSet/>
      <dgm:spPr/>
      <dgm:t>
        <a:bodyPr/>
        <a:lstStyle/>
        <a:p>
          <a:endParaRPr lang="en-US"/>
        </a:p>
      </dgm:t>
    </dgm:pt>
    <dgm:pt modelId="{077BD62E-7312-4EB0-8945-834636578798}" type="sibTrans" cxnId="{97AEBB93-69CF-4106-9272-AE2797ACAED6}">
      <dgm:prSet/>
      <dgm:spPr/>
      <dgm:t>
        <a:bodyPr/>
        <a:lstStyle/>
        <a:p>
          <a:endParaRPr lang="en-US"/>
        </a:p>
      </dgm:t>
    </dgm:pt>
    <dgm:pt modelId="{5891EBC7-987C-42F8-AE8E-BC2FF28A43B0}">
      <dgm:prSet custT="1"/>
      <dgm:spPr/>
      <dgm:t>
        <a:bodyPr/>
        <a:lstStyle/>
        <a:p>
          <a:r>
            <a:rPr lang="en-US" sz="2000" dirty="0" smtClean="0"/>
            <a:t>Now ‘Certified’</a:t>
          </a:r>
          <a:endParaRPr lang="en-US" sz="2000" dirty="0"/>
        </a:p>
      </dgm:t>
    </dgm:pt>
    <dgm:pt modelId="{50081EB7-BC2F-4919-A1EB-8B35282851A1}" type="parTrans" cxnId="{550FF3AB-C048-44F9-A9BF-8654E38BA428}">
      <dgm:prSet/>
      <dgm:spPr/>
      <dgm:t>
        <a:bodyPr/>
        <a:lstStyle/>
        <a:p>
          <a:endParaRPr lang="en-US"/>
        </a:p>
      </dgm:t>
    </dgm:pt>
    <dgm:pt modelId="{0BAC1E0B-033A-417C-840A-A2CB370998A5}" type="sibTrans" cxnId="{550FF3AB-C048-44F9-A9BF-8654E38BA428}">
      <dgm:prSet/>
      <dgm:spPr/>
      <dgm:t>
        <a:bodyPr/>
        <a:lstStyle/>
        <a:p>
          <a:endParaRPr lang="en-US"/>
        </a:p>
      </dgm:t>
    </dgm:pt>
    <dgm:pt modelId="{F3960735-2BC9-4B3C-A97C-4B73BC5C3AD8}">
      <dgm:prSet custT="1"/>
      <dgm:spPr/>
      <dgm:t>
        <a:bodyPr/>
        <a:lstStyle/>
        <a:p>
          <a:r>
            <a:rPr lang="en-US" sz="1050" dirty="0" smtClean="0"/>
            <a:t>To maintain ‘Certified’ Status complete Certification Maintenance Program</a:t>
          </a:r>
          <a:endParaRPr lang="en-US" sz="1050" dirty="0"/>
        </a:p>
      </dgm:t>
    </dgm:pt>
    <dgm:pt modelId="{A0411770-3979-433B-8938-BA6CA1D87E62}" type="parTrans" cxnId="{A6BF0364-ABE4-4307-B8A5-7D70338C34FA}">
      <dgm:prSet/>
      <dgm:spPr/>
      <dgm:t>
        <a:bodyPr/>
        <a:lstStyle/>
        <a:p>
          <a:endParaRPr lang="en-US"/>
        </a:p>
      </dgm:t>
    </dgm:pt>
    <dgm:pt modelId="{641318AD-E8D2-4113-BBE4-1AEC16E22A0D}" type="sibTrans" cxnId="{A6BF0364-ABE4-4307-B8A5-7D70338C34FA}">
      <dgm:prSet/>
      <dgm:spPr/>
      <dgm:t>
        <a:bodyPr/>
        <a:lstStyle/>
        <a:p>
          <a:endParaRPr lang="en-US"/>
        </a:p>
      </dgm:t>
    </dgm:pt>
    <dgm:pt modelId="{D19BF7F4-307E-49D3-AFED-DEE2CFAC1301}" type="pres">
      <dgm:prSet presAssocID="{54881977-557A-4179-90A6-922E187EEA4E}" presName="Name0" presStyleCnt="0">
        <dgm:presLayoutVars>
          <dgm:dir/>
          <dgm:resizeHandles val="exact"/>
        </dgm:presLayoutVars>
      </dgm:prSet>
      <dgm:spPr/>
    </dgm:pt>
    <dgm:pt modelId="{1F5E98F3-5527-432D-B8A0-676613A457A0}" type="pres">
      <dgm:prSet presAssocID="{5A1EBD1E-95C3-4A55-8F6D-100C014D8EAB}" presName="node" presStyleLbl="node1" presStyleIdx="0" presStyleCnt="5" custScaleX="73033" custScaleY="70815" custLinFactNeighborX="-400" custLinFactNeighborY="-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A63789-9B90-4E83-BCE7-BBB27DD64E5C}" type="pres">
      <dgm:prSet presAssocID="{52470CBB-F4F4-4579-A026-2294656DD6CF}" presName="sibTrans" presStyleLbl="sibTrans2D1" presStyleIdx="0" presStyleCnt="4"/>
      <dgm:spPr/>
      <dgm:t>
        <a:bodyPr/>
        <a:lstStyle/>
        <a:p>
          <a:endParaRPr lang="en-US"/>
        </a:p>
      </dgm:t>
    </dgm:pt>
    <dgm:pt modelId="{19A3362F-DE15-422A-8BB5-1C1F7A9E6DE4}" type="pres">
      <dgm:prSet presAssocID="{52470CBB-F4F4-4579-A026-2294656DD6CF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1CF0110E-7BF9-4288-A8D2-9C49214C8FAA}" type="pres">
      <dgm:prSet presAssocID="{45EDC96A-E36E-40DD-9FB9-81DDAE82C352}" presName="node" presStyleLbl="node1" presStyleIdx="1" presStyleCnt="5" custScaleX="55420" custScaleY="698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ECC57-5A2F-468F-AEA6-5ADD9B5B8FA2}" type="pres">
      <dgm:prSet presAssocID="{24F07210-545E-4332-99B1-BBC5ADD3234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650B69B-A5DF-4054-9C00-60877E5367A1}" type="pres">
      <dgm:prSet presAssocID="{24F07210-545E-4332-99B1-BBC5ADD3234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1075325-D159-464A-8585-6EFEA263E376}" type="pres">
      <dgm:prSet presAssocID="{46F5D889-6A0D-410B-8FD8-0D7FBF4A520C}" presName="node" presStyleLbl="node1" presStyleIdx="2" presStyleCnt="5" custScaleX="77979" custScaleY="698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3E8802-F289-4764-BED9-F5A9127C55CD}" type="pres">
      <dgm:prSet presAssocID="{077BD62E-7312-4EB0-8945-83463657879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EB02A375-76D3-44C2-BE53-16A2F9479D24}" type="pres">
      <dgm:prSet presAssocID="{077BD62E-7312-4EB0-8945-83463657879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D2D531BD-7F32-48B0-A5F8-CE92D5DD66DC}" type="pres">
      <dgm:prSet presAssocID="{5891EBC7-987C-42F8-AE8E-BC2FF28A43B0}" presName="node" presStyleLbl="node1" presStyleIdx="3" presStyleCnt="5" custScaleX="70649" custScaleY="70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00D798-4198-4C7C-AECD-1AAEFB75ABAD}" type="pres">
      <dgm:prSet presAssocID="{0BAC1E0B-033A-417C-840A-A2CB370998A5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E3D05EA-A567-46F8-BD08-7C7DE0473829}" type="pres">
      <dgm:prSet presAssocID="{0BAC1E0B-033A-417C-840A-A2CB370998A5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AFEAD987-5736-4727-BE0E-3B3258932CA1}" type="pres">
      <dgm:prSet presAssocID="{F3960735-2BC9-4B3C-A97C-4B73BC5C3AD8}" presName="node" presStyleLbl="node1" presStyleIdx="4" presStyleCnt="5" custScaleX="63407" custScaleY="70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00DFEF-1E65-4F76-8564-F53A03CAA0E4}" type="presOf" srcId="{5891EBC7-987C-42F8-AE8E-BC2FF28A43B0}" destId="{D2D531BD-7F32-48B0-A5F8-CE92D5DD66DC}" srcOrd="0" destOrd="0" presId="urn:microsoft.com/office/officeart/2005/8/layout/process1"/>
    <dgm:cxn modelId="{A6BF0364-ABE4-4307-B8A5-7D70338C34FA}" srcId="{54881977-557A-4179-90A6-922E187EEA4E}" destId="{F3960735-2BC9-4B3C-A97C-4B73BC5C3AD8}" srcOrd="4" destOrd="0" parTransId="{A0411770-3979-433B-8938-BA6CA1D87E62}" sibTransId="{641318AD-E8D2-4113-BBE4-1AEC16E22A0D}"/>
    <dgm:cxn modelId="{176FA521-BD9B-4A2A-8C52-8FB98B3C1D95}" type="presOf" srcId="{46F5D889-6A0D-410B-8FD8-0D7FBF4A520C}" destId="{41075325-D159-464A-8585-6EFEA263E376}" srcOrd="0" destOrd="0" presId="urn:microsoft.com/office/officeart/2005/8/layout/process1"/>
    <dgm:cxn modelId="{550FF3AB-C048-44F9-A9BF-8654E38BA428}" srcId="{54881977-557A-4179-90A6-922E187EEA4E}" destId="{5891EBC7-987C-42F8-AE8E-BC2FF28A43B0}" srcOrd="3" destOrd="0" parTransId="{50081EB7-BC2F-4919-A1EB-8B35282851A1}" sibTransId="{0BAC1E0B-033A-417C-840A-A2CB370998A5}"/>
    <dgm:cxn modelId="{67D54E63-88D7-4C56-9B66-98600547A048}" srcId="{54881977-557A-4179-90A6-922E187EEA4E}" destId="{45EDC96A-E36E-40DD-9FB9-81DDAE82C352}" srcOrd="1" destOrd="0" parTransId="{7DFA0B65-80D9-476F-8A26-F6E224B9A152}" sibTransId="{24F07210-545E-4332-99B1-BBC5ADD32346}"/>
    <dgm:cxn modelId="{B508F0C0-FF2B-4699-8C5E-75515944A3ED}" type="presOf" srcId="{24F07210-545E-4332-99B1-BBC5ADD32346}" destId="{3650B69B-A5DF-4054-9C00-60877E5367A1}" srcOrd="1" destOrd="0" presId="urn:microsoft.com/office/officeart/2005/8/layout/process1"/>
    <dgm:cxn modelId="{A8573E9C-B0C9-42C4-AF7F-6C7D3A3BE0BC}" type="presOf" srcId="{F3960735-2BC9-4B3C-A97C-4B73BC5C3AD8}" destId="{AFEAD987-5736-4727-BE0E-3B3258932CA1}" srcOrd="0" destOrd="0" presId="urn:microsoft.com/office/officeart/2005/8/layout/process1"/>
    <dgm:cxn modelId="{1E1580B3-BED4-4DD6-8579-AAC2915A2E2C}" type="presOf" srcId="{5A1EBD1E-95C3-4A55-8F6D-100C014D8EAB}" destId="{1F5E98F3-5527-432D-B8A0-676613A457A0}" srcOrd="0" destOrd="0" presId="urn:microsoft.com/office/officeart/2005/8/layout/process1"/>
    <dgm:cxn modelId="{593EEA0B-A2AB-42BD-95C6-DED4B9AE34DF}" type="presOf" srcId="{077BD62E-7312-4EB0-8945-834636578798}" destId="{EB02A375-76D3-44C2-BE53-16A2F9479D24}" srcOrd="1" destOrd="0" presId="urn:microsoft.com/office/officeart/2005/8/layout/process1"/>
    <dgm:cxn modelId="{BBC08119-34DE-45F8-A047-092B96C98F7B}" type="presOf" srcId="{54881977-557A-4179-90A6-922E187EEA4E}" destId="{D19BF7F4-307E-49D3-AFED-DEE2CFAC1301}" srcOrd="0" destOrd="0" presId="urn:microsoft.com/office/officeart/2005/8/layout/process1"/>
    <dgm:cxn modelId="{0173749B-FBEB-40C4-AC41-D6A7406FBC5B}" type="presOf" srcId="{077BD62E-7312-4EB0-8945-834636578798}" destId="{6A3E8802-F289-4764-BED9-F5A9127C55CD}" srcOrd="0" destOrd="0" presId="urn:microsoft.com/office/officeart/2005/8/layout/process1"/>
    <dgm:cxn modelId="{7AC5E144-D4CB-4EAE-A24E-8A387D713195}" type="presOf" srcId="{0BAC1E0B-033A-417C-840A-A2CB370998A5}" destId="{0E3D05EA-A567-46F8-BD08-7C7DE0473829}" srcOrd="1" destOrd="0" presId="urn:microsoft.com/office/officeart/2005/8/layout/process1"/>
    <dgm:cxn modelId="{61C44045-09AB-48EF-8073-57B843A15519}" type="presOf" srcId="{52470CBB-F4F4-4579-A026-2294656DD6CF}" destId="{AFA63789-9B90-4E83-BCE7-BBB27DD64E5C}" srcOrd="0" destOrd="0" presId="urn:microsoft.com/office/officeart/2005/8/layout/process1"/>
    <dgm:cxn modelId="{97AEBB93-69CF-4106-9272-AE2797ACAED6}" srcId="{54881977-557A-4179-90A6-922E187EEA4E}" destId="{46F5D889-6A0D-410B-8FD8-0D7FBF4A520C}" srcOrd="2" destOrd="0" parTransId="{554197E6-0E64-47C0-AE07-B778CAED011A}" sibTransId="{077BD62E-7312-4EB0-8945-834636578798}"/>
    <dgm:cxn modelId="{F429E6B4-027D-4BAA-BF6E-A924DD70853C}" type="presOf" srcId="{52470CBB-F4F4-4579-A026-2294656DD6CF}" destId="{19A3362F-DE15-422A-8BB5-1C1F7A9E6DE4}" srcOrd="1" destOrd="0" presId="urn:microsoft.com/office/officeart/2005/8/layout/process1"/>
    <dgm:cxn modelId="{686B63A8-8345-41D7-A608-8325485403E2}" srcId="{54881977-557A-4179-90A6-922E187EEA4E}" destId="{5A1EBD1E-95C3-4A55-8F6D-100C014D8EAB}" srcOrd="0" destOrd="0" parTransId="{BBFF7418-75B5-40C9-89BA-BCFCE72E9836}" sibTransId="{52470CBB-F4F4-4579-A026-2294656DD6CF}"/>
    <dgm:cxn modelId="{D4D1363E-20EF-4A42-8CBE-0A3249BCDB9E}" type="presOf" srcId="{24F07210-545E-4332-99B1-BBC5ADD32346}" destId="{F1BECC57-5A2F-468F-AEA6-5ADD9B5B8FA2}" srcOrd="0" destOrd="0" presId="urn:microsoft.com/office/officeart/2005/8/layout/process1"/>
    <dgm:cxn modelId="{C83A3386-F3D0-40E1-9C42-2089AD1ADDA6}" type="presOf" srcId="{0BAC1E0B-033A-417C-840A-A2CB370998A5}" destId="{1100D798-4198-4C7C-AECD-1AAEFB75ABAD}" srcOrd="0" destOrd="0" presId="urn:microsoft.com/office/officeart/2005/8/layout/process1"/>
    <dgm:cxn modelId="{50C69C9F-E45A-4528-8D0D-54DF1D9F0047}" type="presOf" srcId="{45EDC96A-E36E-40DD-9FB9-81DDAE82C352}" destId="{1CF0110E-7BF9-4288-A8D2-9C49214C8FAA}" srcOrd="0" destOrd="0" presId="urn:microsoft.com/office/officeart/2005/8/layout/process1"/>
    <dgm:cxn modelId="{020ACC10-E8D1-4922-BAF0-FE328976312F}" type="presParOf" srcId="{D19BF7F4-307E-49D3-AFED-DEE2CFAC1301}" destId="{1F5E98F3-5527-432D-B8A0-676613A457A0}" srcOrd="0" destOrd="0" presId="urn:microsoft.com/office/officeart/2005/8/layout/process1"/>
    <dgm:cxn modelId="{346A883A-6A3A-47A2-8431-28B43BCF4C66}" type="presParOf" srcId="{D19BF7F4-307E-49D3-AFED-DEE2CFAC1301}" destId="{AFA63789-9B90-4E83-BCE7-BBB27DD64E5C}" srcOrd="1" destOrd="0" presId="urn:microsoft.com/office/officeart/2005/8/layout/process1"/>
    <dgm:cxn modelId="{9219ABF6-9AD4-4EDA-91CF-815DAE3EE2E5}" type="presParOf" srcId="{AFA63789-9B90-4E83-BCE7-BBB27DD64E5C}" destId="{19A3362F-DE15-422A-8BB5-1C1F7A9E6DE4}" srcOrd="0" destOrd="0" presId="urn:microsoft.com/office/officeart/2005/8/layout/process1"/>
    <dgm:cxn modelId="{6A56428D-C6A9-4184-9DBD-7704AFC18DD2}" type="presParOf" srcId="{D19BF7F4-307E-49D3-AFED-DEE2CFAC1301}" destId="{1CF0110E-7BF9-4288-A8D2-9C49214C8FAA}" srcOrd="2" destOrd="0" presId="urn:microsoft.com/office/officeart/2005/8/layout/process1"/>
    <dgm:cxn modelId="{BCA4DCAC-0FF9-4C32-87F6-FEB34530EA0B}" type="presParOf" srcId="{D19BF7F4-307E-49D3-AFED-DEE2CFAC1301}" destId="{F1BECC57-5A2F-468F-AEA6-5ADD9B5B8FA2}" srcOrd="3" destOrd="0" presId="urn:microsoft.com/office/officeart/2005/8/layout/process1"/>
    <dgm:cxn modelId="{FFCAE3A3-2B7B-48F3-A24D-546E4133ED3F}" type="presParOf" srcId="{F1BECC57-5A2F-468F-AEA6-5ADD9B5B8FA2}" destId="{3650B69B-A5DF-4054-9C00-60877E5367A1}" srcOrd="0" destOrd="0" presId="urn:microsoft.com/office/officeart/2005/8/layout/process1"/>
    <dgm:cxn modelId="{207F20C8-7AFB-43B6-8DE1-4242047725EF}" type="presParOf" srcId="{D19BF7F4-307E-49D3-AFED-DEE2CFAC1301}" destId="{41075325-D159-464A-8585-6EFEA263E376}" srcOrd="4" destOrd="0" presId="urn:microsoft.com/office/officeart/2005/8/layout/process1"/>
    <dgm:cxn modelId="{2A45755A-BDB5-49E4-9961-6532995CB14D}" type="presParOf" srcId="{D19BF7F4-307E-49D3-AFED-DEE2CFAC1301}" destId="{6A3E8802-F289-4764-BED9-F5A9127C55CD}" srcOrd="5" destOrd="0" presId="urn:microsoft.com/office/officeart/2005/8/layout/process1"/>
    <dgm:cxn modelId="{610D997F-2556-4E6C-84A5-DF479FBC04A3}" type="presParOf" srcId="{6A3E8802-F289-4764-BED9-F5A9127C55CD}" destId="{EB02A375-76D3-44C2-BE53-16A2F9479D24}" srcOrd="0" destOrd="0" presId="urn:microsoft.com/office/officeart/2005/8/layout/process1"/>
    <dgm:cxn modelId="{D28D36D0-D6CF-4659-9A1E-667917D2EC3F}" type="presParOf" srcId="{D19BF7F4-307E-49D3-AFED-DEE2CFAC1301}" destId="{D2D531BD-7F32-48B0-A5F8-CE92D5DD66DC}" srcOrd="6" destOrd="0" presId="urn:microsoft.com/office/officeart/2005/8/layout/process1"/>
    <dgm:cxn modelId="{99E22951-7809-40BC-98F6-D8A17040F44B}" type="presParOf" srcId="{D19BF7F4-307E-49D3-AFED-DEE2CFAC1301}" destId="{1100D798-4198-4C7C-AECD-1AAEFB75ABAD}" srcOrd="7" destOrd="0" presId="urn:microsoft.com/office/officeart/2005/8/layout/process1"/>
    <dgm:cxn modelId="{AEF11EAF-A23B-49BD-A94C-A067798814D9}" type="presParOf" srcId="{1100D798-4198-4C7C-AECD-1AAEFB75ABAD}" destId="{0E3D05EA-A567-46F8-BD08-7C7DE0473829}" srcOrd="0" destOrd="0" presId="urn:microsoft.com/office/officeart/2005/8/layout/process1"/>
    <dgm:cxn modelId="{C5660E26-9B6F-465E-A7F0-F28E787B6F6E}" type="presParOf" srcId="{D19BF7F4-307E-49D3-AFED-DEE2CFAC1301}" destId="{AFEAD987-5736-4727-BE0E-3B3258932CA1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3A08-4D99-447A-B295-C1D272755E0C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2CB1-275B-42D7-9BD1-F4B3E3E2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9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3A08-4D99-447A-B295-C1D272755E0C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2CB1-275B-42D7-9BD1-F4B3E3E2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0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3A08-4D99-447A-B295-C1D272755E0C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2CB1-275B-42D7-9BD1-F4B3E3E2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5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3A08-4D99-447A-B295-C1D272755E0C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2CB1-275B-42D7-9BD1-F4B3E3E2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7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3A08-4D99-447A-B295-C1D272755E0C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2CB1-275B-42D7-9BD1-F4B3E3E2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6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3A08-4D99-447A-B295-C1D272755E0C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2CB1-275B-42D7-9BD1-F4B3E3E2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0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3A08-4D99-447A-B295-C1D272755E0C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2CB1-275B-42D7-9BD1-F4B3E3E2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4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3A08-4D99-447A-B295-C1D272755E0C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2CB1-275B-42D7-9BD1-F4B3E3E2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2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3A08-4D99-447A-B295-C1D272755E0C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2CB1-275B-42D7-9BD1-F4B3E3E2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3A08-4D99-447A-B295-C1D272755E0C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2CB1-275B-42D7-9BD1-F4B3E3E2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3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3A08-4D99-447A-B295-C1D272755E0C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2CB1-275B-42D7-9BD1-F4B3E3E2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5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63A08-4D99-447A-B295-C1D272755E0C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82CB1-275B-42D7-9BD1-F4B3E3E2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3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\\sah-svr\users\ttolton\My%20Documents\Coaching%20Pathways\Locker%20How%20To%20Guide.pdf" TargetMode="External"/><Relationship Id="rId2" Type="http://schemas.openxmlformats.org/officeDocument/2006/relationships/hyperlink" Target="http://www.coach.c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tolton@alliancehockey.com" TargetMode="External"/><Relationship Id="rId4" Type="http://schemas.openxmlformats.org/officeDocument/2006/relationships/hyperlink" Target="http://alliancehockey.com/Pages/1036/Coach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39401"/>
            <a:ext cx="9144000" cy="908431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New Updates! 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55818"/>
            <a:ext cx="9144000" cy="802537"/>
          </a:xfrm>
        </p:spPr>
        <p:txBody>
          <a:bodyPr/>
          <a:lstStyle/>
          <a:p>
            <a:r>
              <a:rPr lang="en-US" b="1" dirty="0" smtClean="0"/>
              <a:t>Changes to the NCCP for Hockey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555" y="3580328"/>
            <a:ext cx="2743200" cy="274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277674"/>
            <a:ext cx="2914316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967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427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Overview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940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dirty="0" smtClean="0"/>
              <a:t>Hockey Canada and the Coaching Association of Canada (CAC) introduced significant changes to Coach Education effective for the 2015-2016 Season</a:t>
            </a:r>
          </a:p>
          <a:p>
            <a:pPr marL="0" indent="0">
              <a:buNone/>
            </a:pPr>
            <a:r>
              <a:rPr lang="en-US" sz="2200" dirty="0" smtClean="0"/>
              <a:t>These changes will impact clinic delivery, terminology and qualification requirements for Coaches. This document provides you with an overview and plan to roll-out the revised NCCP for Hockey including all elements towards full implementation.</a:t>
            </a:r>
          </a:p>
          <a:p>
            <a:pPr marL="0" indent="0">
              <a:buNone/>
            </a:pPr>
            <a:endParaRPr lang="en-US" sz="2100" dirty="0" smtClean="0"/>
          </a:p>
          <a:p>
            <a:pPr marL="0" indent="0">
              <a:buNone/>
            </a:pPr>
            <a:r>
              <a:rPr lang="en-US" sz="2200" b="1" dirty="0" smtClean="0"/>
              <a:t>2015-2016 | Revised NCCP for Hockey </a:t>
            </a:r>
          </a:p>
          <a:p>
            <a:r>
              <a:rPr lang="en-US" sz="1900" dirty="0" smtClean="0"/>
              <a:t>When implementing the revised NCCP for Hockey, Our Goals are: </a:t>
            </a:r>
          </a:p>
          <a:p>
            <a:pPr lvl="1"/>
            <a:r>
              <a:rPr lang="en-US" sz="1900" dirty="0" smtClean="0"/>
              <a:t>To meet Hockey Canada standards/ policies </a:t>
            </a:r>
          </a:p>
          <a:p>
            <a:pPr lvl="1"/>
            <a:r>
              <a:rPr lang="en-US" sz="1900" dirty="0" smtClean="0"/>
              <a:t>To maintain current ALLIANCE Standards </a:t>
            </a:r>
          </a:p>
          <a:p>
            <a:pPr lvl="1"/>
            <a:r>
              <a:rPr lang="en-US" sz="1900" dirty="0" smtClean="0"/>
              <a:t>To be realistic in our expectations and demands of Coaches/ Volunteers </a:t>
            </a:r>
          </a:p>
          <a:p>
            <a:r>
              <a:rPr lang="en-US" sz="1900" dirty="0" smtClean="0"/>
              <a:t>Changes and Updates to this program include three key considerations: </a:t>
            </a:r>
          </a:p>
          <a:p>
            <a:pPr lvl="1"/>
            <a:r>
              <a:rPr lang="en-US" sz="1900" dirty="0" smtClean="0"/>
              <a:t>Meet the standard/ policy mandated by Hockey Canada &amp; CAC</a:t>
            </a:r>
          </a:p>
          <a:p>
            <a:pPr lvl="1"/>
            <a:r>
              <a:rPr lang="en-US" sz="1900" dirty="0" smtClean="0"/>
              <a:t>Requirements moving forward will be role-based (Head Coach/ Assistant Coach)</a:t>
            </a:r>
          </a:p>
          <a:p>
            <a:pPr lvl="1"/>
            <a:r>
              <a:rPr lang="en-US" sz="1900" dirty="0" smtClean="0"/>
              <a:t>There will be greater differentiation of requirements based on stream of Hockey </a:t>
            </a:r>
          </a:p>
        </p:txBody>
      </p:sp>
    </p:spTree>
    <p:extLst>
      <p:ext uri="{BB962C8B-B14F-4D97-AF65-F5344CB8AC3E}">
        <p14:creationId xmlns:p14="http://schemas.microsoft.com/office/powerpoint/2010/main" val="378089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2015-2016 NCCP Certification Requirements for Coaches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 smtClean="0"/>
              <a:t>All certifications listed are the </a:t>
            </a:r>
            <a:r>
              <a:rPr lang="en-US" sz="1400" b="1" u="sng" dirty="0" smtClean="0"/>
              <a:t>MINUMUM REQUIREMENTS</a:t>
            </a:r>
            <a:r>
              <a:rPr lang="en-US" sz="1400" b="1" dirty="0" smtClean="0"/>
              <a:t>:</a:t>
            </a:r>
          </a:p>
          <a:p>
            <a:pPr marL="0" indent="0" algn="ctr">
              <a:buNone/>
            </a:pPr>
            <a:r>
              <a:rPr lang="en-US" sz="1400" b="1" dirty="0" smtClean="0"/>
              <a:t>Please Note: </a:t>
            </a:r>
            <a:r>
              <a:rPr lang="en-US" sz="1400" dirty="0" smtClean="0"/>
              <a:t>HC Head Coach, AC Assistant Coach</a:t>
            </a:r>
          </a:p>
          <a:p>
            <a:pPr marL="0" indent="0" algn="ctr">
              <a:buNone/>
            </a:pP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901289"/>
              </p:ext>
            </p:extLst>
          </p:nvPr>
        </p:nvGraphicFramePr>
        <p:xfrm>
          <a:off x="399246" y="1872982"/>
          <a:ext cx="11462194" cy="3845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475"/>
                <a:gridCol w="3073402"/>
                <a:gridCol w="2292439"/>
                <a:gridCol w="2292439"/>
                <a:gridCol w="2292439"/>
              </a:tblGrid>
              <a:tr h="42466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Division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House League/ House League Select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A/AA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AAA</a:t>
                      </a:r>
                      <a:endParaRPr lang="en-US" sz="1400" dirty="0"/>
                    </a:p>
                  </a:txBody>
                  <a:tcPr anchor="ctr"/>
                </a:tc>
              </a:tr>
              <a:tr h="488654"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Below Novice (Tyke, IP, etc.)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Program Leader: Coach 1 – Intro to Coach</a:t>
                      </a:r>
                    </a:p>
                    <a:p>
                      <a:pPr algn="ctr"/>
                      <a:r>
                        <a:rPr lang="en-US" sz="1150" dirty="0" smtClean="0"/>
                        <a:t>On Ice Helper: NCCP is Optional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N/A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N/A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N/A</a:t>
                      </a:r>
                      <a:endParaRPr lang="en-US" sz="1150" dirty="0"/>
                    </a:p>
                  </a:txBody>
                  <a:tcPr anchor="ctr"/>
                </a:tc>
              </a:tr>
              <a:tr h="488654"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Novice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Coach 1 – Intro to Coach</a:t>
                      </a:r>
                    </a:p>
                    <a:p>
                      <a:pPr algn="ctr"/>
                      <a:r>
                        <a:rPr lang="en-US" sz="1150" dirty="0" smtClean="0"/>
                        <a:t>AC: NCCP</a:t>
                      </a:r>
                      <a:r>
                        <a:rPr lang="en-US" sz="1150" baseline="0" dirty="0" smtClean="0"/>
                        <a:t> Certification is Optional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Coach 2 – Coach Level</a:t>
                      </a:r>
                    </a:p>
                    <a:p>
                      <a:pPr algn="ctr"/>
                      <a:r>
                        <a:rPr lang="en-US" sz="1150" dirty="0" smtClean="0"/>
                        <a:t>AC: Coach 2 – Coach Level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N/A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N/A</a:t>
                      </a:r>
                      <a:endParaRPr lang="en-US" sz="1150" dirty="0"/>
                    </a:p>
                  </a:txBody>
                  <a:tcPr anchor="ctr"/>
                </a:tc>
              </a:tr>
              <a:tr h="488654"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Minor Atom/ Atom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Coach 2 – Coach Level</a:t>
                      </a:r>
                    </a:p>
                    <a:p>
                      <a:pPr algn="ctr"/>
                      <a:r>
                        <a:rPr lang="en-US" sz="1150" dirty="0" smtClean="0"/>
                        <a:t>AC: NCCP Certification is Optional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Coach 2 – Coach Level</a:t>
                      </a:r>
                    </a:p>
                    <a:p>
                      <a:pPr algn="ctr"/>
                      <a:r>
                        <a:rPr lang="en-US" sz="1150" dirty="0" smtClean="0"/>
                        <a:t>AC: Coach 2 – Coach Level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Development 1 ‘Trained’</a:t>
                      </a:r>
                    </a:p>
                    <a:p>
                      <a:pPr algn="ctr"/>
                      <a:r>
                        <a:rPr lang="en-US" sz="1150" dirty="0" smtClean="0"/>
                        <a:t>AC: Coach 2 – Coach Level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Development 1 ‘Trained’</a:t>
                      </a:r>
                    </a:p>
                    <a:p>
                      <a:pPr algn="ctr"/>
                      <a:r>
                        <a:rPr lang="en-US" sz="1150" dirty="0" smtClean="0"/>
                        <a:t>AC: Coach 2 – Coach Level</a:t>
                      </a:r>
                    </a:p>
                  </a:txBody>
                  <a:tcPr anchor="ctr"/>
                </a:tc>
              </a:tr>
              <a:tr h="488654"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Minor Peewee/ Peewee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Coach 2 – Coach Level</a:t>
                      </a:r>
                    </a:p>
                    <a:p>
                      <a:pPr algn="ctr"/>
                      <a:r>
                        <a:rPr lang="en-US" sz="1150" dirty="0" smtClean="0"/>
                        <a:t>AC: NCCP Certification is Optional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Development 1 ‘Trained’</a:t>
                      </a:r>
                    </a:p>
                    <a:p>
                      <a:pPr algn="ctr"/>
                      <a:r>
                        <a:rPr lang="en-US" sz="1150" dirty="0" smtClean="0"/>
                        <a:t>AC: Coach 2 – Coach Level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Development 1 ‘Certified’</a:t>
                      </a:r>
                    </a:p>
                    <a:p>
                      <a:pPr algn="ctr"/>
                      <a:r>
                        <a:rPr lang="en-US" sz="1150" dirty="0" smtClean="0"/>
                        <a:t>AC: Coach 2 – Coach Level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Development 1 ‘Certified’</a:t>
                      </a:r>
                    </a:p>
                    <a:p>
                      <a:pPr algn="ctr"/>
                      <a:r>
                        <a:rPr lang="en-US" sz="1150" dirty="0" smtClean="0"/>
                        <a:t>AC: Coach 2 – Coach Level</a:t>
                      </a:r>
                    </a:p>
                  </a:txBody>
                  <a:tcPr anchor="ctr"/>
                </a:tc>
              </a:tr>
              <a:tr h="488654"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Minor Bantam/ Bantam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Coach 2 – Coach Level</a:t>
                      </a:r>
                    </a:p>
                    <a:p>
                      <a:pPr algn="ctr"/>
                      <a:r>
                        <a:rPr lang="en-US" sz="1150" dirty="0" smtClean="0"/>
                        <a:t>AC: NCCP Certification is Optional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Development 1 ‘Trained’</a:t>
                      </a:r>
                    </a:p>
                    <a:p>
                      <a:pPr algn="ctr"/>
                      <a:r>
                        <a:rPr lang="en-US" sz="1150" dirty="0" smtClean="0"/>
                        <a:t>AC: Coach 2 – Coach Level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Development 1 ‘Certified’</a:t>
                      </a:r>
                    </a:p>
                    <a:p>
                      <a:pPr algn="ctr"/>
                      <a:r>
                        <a:rPr lang="en-US" sz="1150" dirty="0" smtClean="0"/>
                        <a:t>AC: Coach 2 – Coach Level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</a:t>
                      </a:r>
                      <a:r>
                        <a:rPr lang="en-US" sz="1150" baseline="0" dirty="0" smtClean="0"/>
                        <a:t> High Performance 1 “Certified”</a:t>
                      </a:r>
                    </a:p>
                    <a:p>
                      <a:pPr algn="ctr"/>
                      <a:r>
                        <a:rPr lang="en-US" sz="1150" baseline="0" dirty="0" smtClean="0"/>
                        <a:t>AC: Coach 2 – Coach Level</a:t>
                      </a:r>
                      <a:endParaRPr lang="en-US" sz="1150" dirty="0"/>
                    </a:p>
                  </a:txBody>
                  <a:tcPr anchor="ctr"/>
                </a:tc>
              </a:tr>
              <a:tr h="488654"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Minor Midget/ Midget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Coach 2 – Coach Level</a:t>
                      </a:r>
                    </a:p>
                    <a:p>
                      <a:pPr algn="ctr"/>
                      <a:r>
                        <a:rPr lang="en-US" sz="1150" dirty="0" smtClean="0"/>
                        <a:t>AC: NCCP Certification is Optional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Development 1 ‘Trained’</a:t>
                      </a:r>
                    </a:p>
                    <a:p>
                      <a:pPr algn="ctr"/>
                      <a:r>
                        <a:rPr lang="en-US" sz="1150" dirty="0" smtClean="0"/>
                        <a:t>AC: Coach 2 – Coach Level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Development 1 ‘Certified’</a:t>
                      </a:r>
                    </a:p>
                    <a:p>
                      <a:pPr algn="ctr"/>
                      <a:r>
                        <a:rPr lang="en-US" sz="1150" dirty="0" smtClean="0"/>
                        <a:t>AC: Coach 2 – Coach Level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</a:t>
                      </a:r>
                      <a:r>
                        <a:rPr lang="en-US" sz="1150" baseline="0" dirty="0" smtClean="0"/>
                        <a:t> High Performance 1 “Certified”</a:t>
                      </a:r>
                    </a:p>
                    <a:p>
                      <a:pPr algn="ctr"/>
                      <a:r>
                        <a:rPr lang="en-US" sz="1150" baseline="0" dirty="0" smtClean="0"/>
                        <a:t>AC: Coach 2 – Coach Level</a:t>
                      </a:r>
                      <a:endParaRPr lang="en-US" sz="1150" dirty="0" smtClean="0"/>
                    </a:p>
                  </a:txBody>
                  <a:tcPr anchor="ctr"/>
                </a:tc>
              </a:tr>
              <a:tr h="488654"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Juvenile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HC: Coach 2 – Coach Level</a:t>
                      </a:r>
                    </a:p>
                    <a:p>
                      <a:pPr algn="ctr"/>
                      <a:r>
                        <a:rPr lang="en-US" sz="1150" dirty="0" smtClean="0"/>
                        <a:t>AC: NCCP Certification is Optional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N/A</a:t>
                      </a:r>
                      <a:endParaRPr lang="en-US" sz="1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/>
                        <a:t>N/A</a:t>
                      </a:r>
                      <a:endParaRPr lang="en-US" sz="115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62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Revised NCCP for Hockey | Pathway</a:t>
            </a:r>
            <a:endParaRPr lang="en-US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493400"/>
              </p:ext>
            </p:extLst>
          </p:nvPr>
        </p:nvGraphicFramePr>
        <p:xfrm>
          <a:off x="838202" y="4016656"/>
          <a:ext cx="9915657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0265"/>
                <a:gridCol w="2482406"/>
                <a:gridCol w="2718077"/>
                <a:gridCol w="2684909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Pathways</a:t>
                      </a:r>
                      <a:r>
                        <a:rPr lang="en-US" sz="1400" baseline="0" dirty="0" smtClean="0"/>
                        <a:t> For Development 1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Pathway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Trained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Certified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Certification Maintenance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Pre - 2009</a:t>
                      </a:r>
                      <a:endParaRPr lang="en-US" sz="105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All Coaches in this</a:t>
                      </a:r>
                      <a:r>
                        <a:rPr lang="en-US" sz="1050" baseline="0" dirty="0" smtClean="0"/>
                        <a:t> pathway have legacy Development 1 Certified Status</a:t>
                      </a:r>
                      <a:endParaRPr lang="en-US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Prior to Aug</a:t>
                      </a:r>
                      <a:r>
                        <a:rPr lang="en-US" sz="1050" baseline="0" dirty="0" smtClean="0"/>
                        <a:t> 31, 2020 all coaches within these pathways must complete the MED Competition Introduction online + 20 Professional Development Points to maintain certified status</a:t>
                      </a:r>
                      <a:endParaRPr lang="en-US" sz="105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Jan 1, 2009 – June 30, 2014</a:t>
                      </a:r>
                      <a:endParaRPr lang="en-US" sz="105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All</a:t>
                      </a:r>
                      <a:r>
                        <a:rPr lang="en-US" sz="1050" baseline="0" dirty="0" smtClean="0"/>
                        <a:t> Coaches in this pathway will be Development 1 Certified </a:t>
                      </a:r>
                      <a:endParaRPr lang="en-US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July 1, 2014 – Present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Clinic Attendance</a:t>
                      </a:r>
                    </a:p>
                    <a:p>
                      <a:pPr algn="ctr"/>
                      <a:r>
                        <a:rPr lang="en-US" sz="1050" dirty="0" smtClean="0"/>
                        <a:t>Emergency Action Plan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050" dirty="0" smtClean="0"/>
                        <a:t>Written Assignment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050" dirty="0" smtClean="0"/>
                        <a:t>Field Evaluation (Practice)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050" dirty="0" smtClean="0"/>
                        <a:t>MED</a:t>
                      </a:r>
                      <a:r>
                        <a:rPr lang="en-US" sz="1050" baseline="0" dirty="0" smtClean="0"/>
                        <a:t> Competition - Introduction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 Professional Development Points</a:t>
                      </a:r>
                      <a:endParaRPr lang="en-US" sz="105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671718"/>
              </p:ext>
            </p:extLst>
          </p:nvPr>
        </p:nvGraphicFramePr>
        <p:xfrm>
          <a:off x="838200" y="1700011"/>
          <a:ext cx="9915659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820"/>
                <a:gridCol w="2511380"/>
                <a:gridCol w="2175774"/>
                <a:gridCol w="3091685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Pathways For Coach 2 – Coach Level</a:t>
                      </a:r>
                      <a:endParaRPr lang="en-US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Pathway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Trained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Certified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Certification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All Years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Hockey University Modules 1-12</a:t>
                      </a:r>
                    </a:p>
                    <a:p>
                      <a:r>
                        <a:rPr lang="en-US" sz="1100" dirty="0" smtClean="0"/>
                        <a:t>Clinic Attendance </a:t>
                      </a:r>
                    </a:p>
                    <a:p>
                      <a:r>
                        <a:rPr lang="en-US" sz="1100" dirty="0" smtClean="0"/>
                        <a:t>All in Class Task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100" dirty="0" smtClean="0"/>
                        <a:t>Completion of Coach Workbook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100" dirty="0" smtClean="0"/>
                        <a:t>MED – Community Sport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 Professional Development Points – 5 Years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Certification is not required at Coach 2 and a Coach can stay ‘Trained’ indefinitely </a:t>
                      </a:r>
                      <a:endParaRPr 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28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Revised NCCP for Hockey | Pathway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162981"/>
              </p:ext>
            </p:extLst>
          </p:nvPr>
        </p:nvGraphicFramePr>
        <p:xfrm>
          <a:off x="838200" y="2127401"/>
          <a:ext cx="10515600" cy="430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Pathways for High Performance</a:t>
                      </a:r>
                      <a:r>
                        <a:rPr lang="en-US" baseline="0" dirty="0" smtClean="0"/>
                        <a:t> 1 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Pathway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Trained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Certified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Certification Maintenance 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Pre</a:t>
                      </a:r>
                      <a:r>
                        <a:rPr lang="en-US" sz="1100" baseline="0" dirty="0" smtClean="0"/>
                        <a:t> 2010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Advanced 1 or HP1 Clinic Attendance 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100" dirty="0" smtClean="0"/>
                        <a:t>Written Assignment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100" dirty="0" smtClean="0"/>
                        <a:t>Field Evaluation (Game &amp; Practice)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100" dirty="0" smtClean="0"/>
                        <a:t>Theory</a:t>
                      </a:r>
                      <a:r>
                        <a:rPr lang="en-US" sz="1100" baseline="0" dirty="0" smtClean="0"/>
                        <a:t> 3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30 Professional Development Points – 5 Years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To fully certify in this pathway a coach is still required to complete the</a:t>
                      </a:r>
                      <a:r>
                        <a:rPr lang="en-US" sz="1200" b="1" baseline="0" dirty="0" smtClean="0"/>
                        <a:t> old theory 3 which is now in the form of Multi-Sport Modules</a:t>
                      </a:r>
                      <a:endParaRPr 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Pathway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Trained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Certified 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Certification Maintenance 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2010-2012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HP1</a:t>
                      </a:r>
                      <a:r>
                        <a:rPr lang="en-US" sz="1100" baseline="0" dirty="0" smtClean="0"/>
                        <a:t> Clinic Attendance 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100" dirty="0" smtClean="0"/>
                        <a:t>Written Assignment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dirty="0" smtClean="0"/>
                        <a:t>Field Evaluation (Game &amp; Practice</a:t>
                      </a:r>
                      <a:r>
                        <a:rPr lang="en-US" sz="1100" baseline="0" dirty="0" smtClean="0"/>
                        <a:t>)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smtClean="0"/>
                        <a:t>MED – Comp Development Online Evaluation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30 professional Development Points – 5 Years 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Pathway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Trained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Certified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Certification Maintenance 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2013</a:t>
                      </a:r>
                      <a:r>
                        <a:rPr lang="en-US" sz="1100" baseline="0" dirty="0" smtClean="0"/>
                        <a:t> – Present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HP1</a:t>
                      </a:r>
                      <a:r>
                        <a:rPr lang="en-US" sz="1100" baseline="0" dirty="0" smtClean="0"/>
                        <a:t> Clinic Attendance 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100" dirty="0" smtClean="0"/>
                        <a:t>Written Assignment</a:t>
                      </a:r>
                      <a:r>
                        <a:rPr lang="en-US" sz="1100" baseline="0" dirty="0" smtClean="0"/>
                        <a:t>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smtClean="0"/>
                        <a:t>Field Evaluation (Game &amp; Practice)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smtClean="0"/>
                        <a:t>MED – Comp Dev Online Evaluation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smtClean="0"/>
                        <a:t>Leading Drug Free Sport Online Evaluation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smtClean="0"/>
                        <a:t>Managing Conflict Online Evaluation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30 Professional Development Points – 5 Years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313645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Head Coaches, that coach teams in Minor Bantam AAA to Midget AAA must be High Performance 1 ‘Certified’. It is recommended all Assistant coaches be Development 1 ‘Trained’.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Understanding ‘Trained’ vs ‘Certified’ Status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3078051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Trained Status</a:t>
            </a:r>
          </a:p>
          <a:p>
            <a:pPr lvl="1"/>
            <a:r>
              <a:rPr lang="en-US" sz="1800" dirty="0" smtClean="0"/>
              <a:t>Trained Status Indicates the Coach has attended an NCCP Clinic and is in the process of completing evaluation to be ‘Certified’ </a:t>
            </a:r>
          </a:p>
          <a:p>
            <a:pPr lvl="1"/>
            <a:r>
              <a:rPr lang="en-US" sz="1800" dirty="0" smtClean="0"/>
              <a:t>Evaluation Process includes: Written Assignment (Post Task), Field Evaluation (Practice), and MED Competition – Introduction </a:t>
            </a:r>
          </a:p>
          <a:p>
            <a:r>
              <a:rPr lang="en-US" sz="2000" b="1" dirty="0" smtClean="0"/>
              <a:t>Certified Status</a:t>
            </a:r>
          </a:p>
          <a:p>
            <a:pPr lvl="1"/>
            <a:r>
              <a:rPr lang="en-US" sz="1800" dirty="0" smtClean="0"/>
              <a:t>Certified status carries a expiry of 5 Years</a:t>
            </a:r>
          </a:p>
          <a:p>
            <a:pPr lvl="1"/>
            <a:r>
              <a:rPr lang="en-US" sz="1800" dirty="0" smtClean="0"/>
              <a:t>Coaches with ‘Certified’ status will have to complete a defined number of Professional Development points through the Hockey Canada Certification Maintenance Program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8681607"/>
              </p:ext>
            </p:extLst>
          </p:nvPr>
        </p:nvGraphicFramePr>
        <p:xfrm>
          <a:off x="503350" y="4365938"/>
          <a:ext cx="11074758" cy="1677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514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Certification Maintenance Program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2"/>
            <a:ext cx="10515600" cy="9015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 Order for NCCP coaches to maintain their ‘Certified’ status, they will be required to obtain a number of Professional Development points over a 5 year period. 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00331"/>
              </p:ext>
            </p:extLst>
          </p:nvPr>
        </p:nvGraphicFramePr>
        <p:xfrm>
          <a:off x="719070" y="2021302"/>
          <a:ext cx="10779618" cy="276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593"/>
                <a:gridCol w="1493950"/>
                <a:gridCol w="1513266"/>
                <a:gridCol w="1796603"/>
                <a:gridCol w="1796603"/>
                <a:gridCol w="1796603"/>
              </a:tblGrid>
              <a:tr h="287007"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Minimum</a:t>
                      </a:r>
                      <a:r>
                        <a:rPr lang="en-US" sz="1800" baseline="0" dirty="0" smtClean="0"/>
                        <a:t> Professional Development Credits required if the period of renewal of certification is: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9538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Certification/ Stream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 Years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 Years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 Years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</a:t>
                      </a:r>
                      <a:r>
                        <a:rPr lang="en-US" sz="1600" b="1" baseline="0" dirty="0" smtClean="0"/>
                        <a:t> Years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 Year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6850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High</a:t>
                      </a:r>
                      <a:r>
                        <a:rPr lang="en-US" sz="1400" baseline="0" dirty="0" smtClean="0"/>
                        <a:t> Performance 1 (HP1) – Competition Development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 Points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 Points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 Points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 Points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 Points</a:t>
                      </a:r>
                      <a:endParaRPr lang="en-US" sz="1400" dirty="0"/>
                    </a:p>
                  </a:txBody>
                  <a:tcPr anchor="ctr"/>
                </a:tc>
              </a:tr>
              <a:tr h="63106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Development 1 (D1) – Competition Introduction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 Points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 Points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 Points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Points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 Points</a:t>
                      </a:r>
                      <a:endParaRPr lang="en-US" sz="1400" dirty="0"/>
                    </a:p>
                  </a:txBody>
                  <a:tcPr anchor="ctr"/>
                </a:tc>
              </a:tr>
              <a:tr h="59242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Coach 2 – Coach Level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 Points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Points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 Points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 Points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Points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71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639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Development Credits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600919"/>
              </p:ext>
            </p:extLst>
          </p:nvPr>
        </p:nvGraphicFramePr>
        <p:xfrm>
          <a:off x="1404870" y="1008107"/>
          <a:ext cx="9207322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3661"/>
                <a:gridCol w="4603661"/>
              </a:tblGrid>
              <a:tr h="2539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Program/ Clinic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Points</a:t>
                      </a:r>
                      <a:endParaRPr lang="en-US" sz="1600" dirty="0"/>
                    </a:p>
                  </a:txBody>
                  <a:tcPr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Active Coaching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Point per</a:t>
                      </a:r>
                      <a:r>
                        <a:rPr lang="en-US" sz="1200" baseline="0" dirty="0" smtClean="0"/>
                        <a:t> active year</a:t>
                      </a:r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Next Level in NCCP</a:t>
                      </a:r>
                      <a:r>
                        <a:rPr lang="en-US" sz="1200" baseline="0" dirty="0" smtClean="0"/>
                        <a:t> Clinics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Automatically meets requirements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Learning Facilitator Training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Point</a:t>
                      </a:r>
                      <a:r>
                        <a:rPr lang="en-US" sz="1200" baseline="0" dirty="0" smtClean="0"/>
                        <a:t> per active year 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Evaluator Training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Point</a:t>
                      </a:r>
                      <a:r>
                        <a:rPr lang="en-US" sz="1200" baseline="0" dirty="0" smtClean="0"/>
                        <a:t> per active year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Hockey Canada Program of Excellence</a:t>
                      </a:r>
                      <a:r>
                        <a:rPr lang="en-US" sz="1200" baseline="0" dirty="0" smtClean="0"/>
                        <a:t> Seminar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Points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Hockey Canada Skills</a:t>
                      </a:r>
                      <a:r>
                        <a:rPr lang="en-US" sz="1200" baseline="0" dirty="0" smtClean="0"/>
                        <a:t> Academy Seminar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Points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Branch High</a:t>
                      </a:r>
                      <a:r>
                        <a:rPr lang="en-US" sz="1200" baseline="0" dirty="0" smtClean="0"/>
                        <a:t> Performance Seminars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Points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Branch Checking Skills Clinics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Points</a:t>
                      </a:r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Branch</a:t>
                      </a:r>
                      <a:r>
                        <a:rPr lang="en-US" sz="1200" baseline="0" dirty="0" smtClean="0"/>
                        <a:t> Goaltending Skills Clinic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Points</a:t>
                      </a:r>
                      <a:endParaRPr lang="en-US" sz="1200" dirty="0"/>
                    </a:p>
                  </a:txBody>
                  <a:tcPr anchor="ctr"/>
                </a:tc>
              </a:tr>
              <a:tr h="31738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Branch Specialty Clinics – Skating/ Puck Control/ Small Area Games/ Developing </a:t>
                      </a:r>
                      <a:r>
                        <a:rPr lang="en-US" sz="1200" dirty="0" err="1" smtClean="0"/>
                        <a:t>Defencmen</a:t>
                      </a:r>
                      <a:r>
                        <a:rPr lang="en-US" sz="1200" dirty="0" smtClean="0"/>
                        <a:t>/ Shooting and Scoring/ Creating Offence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Points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Branch Coach Development Weekend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Points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Branch Coaching Day Clinics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Points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Development</a:t>
                      </a:r>
                      <a:r>
                        <a:rPr lang="en-US" sz="1200" baseline="0" dirty="0" smtClean="0"/>
                        <a:t> 2 PD Coaching Clinic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Points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 Performance</a:t>
                      </a:r>
                      <a:r>
                        <a:rPr lang="en-US" sz="1200" baseline="0" dirty="0" smtClean="0"/>
                        <a:t> 2 PD Coaching Clinic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Points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Respect in Sport – Hockey Canada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 Points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Hockey Canada Safety Program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 Points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National Coach Mentorship Program Seminar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Points</a:t>
                      </a:r>
                      <a:endParaRPr lang="en-US" sz="1200" dirty="0"/>
                    </a:p>
                  </a:txBody>
                  <a:tcPr anchor="ctr"/>
                </a:tc>
              </a:tr>
              <a:tr h="190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Coach</a:t>
                      </a:r>
                      <a:r>
                        <a:rPr lang="en-US" sz="1200" baseline="0" dirty="0" smtClean="0"/>
                        <a:t> Refresher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 Points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303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18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Tracking your Qualifications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Locker | Coaching Association of Canada (CAC)</a:t>
            </a:r>
          </a:p>
          <a:p>
            <a:pPr lvl="1"/>
            <a:r>
              <a:rPr lang="en-US" sz="2000" dirty="0" smtClean="0"/>
              <a:t>Professional Development Points will be tracked on the Coach’s transcript in ‘The Locker’ which is the Coaching Association of Canada’s online database – </a:t>
            </a:r>
            <a:r>
              <a:rPr lang="en-US" sz="2000" dirty="0" smtClean="0">
                <a:hlinkClick r:id="rId2"/>
              </a:rPr>
              <a:t>www.coach.ca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Coaches can create a log-in and access their profile and transcript online</a:t>
            </a:r>
          </a:p>
          <a:p>
            <a:pPr lvl="1"/>
            <a:r>
              <a:rPr lang="en-US" sz="2000" dirty="0" smtClean="0"/>
              <a:t>‘The Locker’ will track Professional Development points and will update the Hockey Canada Registry (HCR) Profile when ‘Certified’ status is renewed</a:t>
            </a:r>
          </a:p>
          <a:p>
            <a:pPr lvl="1"/>
            <a:r>
              <a:rPr lang="en-US" sz="2000" dirty="0" smtClean="0"/>
              <a:t>For Direction on how to access ‘The Locker’, review the </a:t>
            </a:r>
            <a:r>
              <a:rPr lang="en-US" sz="2000" dirty="0" smtClean="0">
                <a:hlinkClick r:id="rId3" action="ppaction://hlinkfile"/>
              </a:rPr>
              <a:t>How to Log into 'The Locker‘</a:t>
            </a:r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marL="457200" lvl="1" indent="0" algn="ctr">
              <a:buNone/>
            </a:pPr>
            <a:r>
              <a:rPr lang="en-US" sz="1400" dirty="0" smtClean="0"/>
              <a:t>For more information visit </a:t>
            </a:r>
            <a:r>
              <a:rPr lang="en-US" sz="1400" dirty="0"/>
              <a:t>our coaches page </a:t>
            </a:r>
            <a:r>
              <a:rPr lang="en-US" sz="1400" dirty="0">
                <a:hlinkClick r:id="rId4"/>
              </a:rPr>
              <a:t>http://alliancehockey.com/Pages/1036/Coaches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</a:t>
            </a:r>
          </a:p>
          <a:p>
            <a:pPr marL="457200" lvl="1" indent="0" algn="ctr">
              <a:buNone/>
            </a:pPr>
            <a:endParaRPr lang="en-US" sz="1400" dirty="0" smtClean="0"/>
          </a:p>
          <a:p>
            <a:pPr marL="457200" lvl="1" indent="0" algn="ctr">
              <a:buNone/>
            </a:pPr>
            <a:r>
              <a:rPr lang="en-US" sz="1400" dirty="0" smtClean="0"/>
              <a:t>If you have any questions contact Tyler Tolton </a:t>
            </a:r>
            <a:r>
              <a:rPr lang="en-US" sz="1400" dirty="0" smtClean="0">
                <a:hlinkClick r:id="rId5"/>
              </a:rPr>
              <a:t>ttolton@alliancehockey.com</a:t>
            </a:r>
            <a:r>
              <a:rPr lang="en-US" sz="1400" dirty="0" smtClean="0"/>
              <a:t> or 519-273-7209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2749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1344</Words>
  <Application>Microsoft Office PowerPoint</Application>
  <PresentationFormat>Widescreen</PresentationFormat>
  <Paragraphs>237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New Updates! </vt:lpstr>
      <vt:lpstr>Overview</vt:lpstr>
      <vt:lpstr>2015-2016 NCCP Certification Requirements for Coaches</vt:lpstr>
      <vt:lpstr>Revised NCCP for Hockey | Pathway</vt:lpstr>
      <vt:lpstr>Revised NCCP for Hockey | Pathway</vt:lpstr>
      <vt:lpstr>Understanding ‘Trained’ vs ‘Certified’ Status</vt:lpstr>
      <vt:lpstr>Certification Maintenance Program </vt:lpstr>
      <vt:lpstr>Development Credits</vt:lpstr>
      <vt:lpstr>Tracking your Qualifications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Tolton</dc:creator>
  <cp:lastModifiedBy>Administrator</cp:lastModifiedBy>
  <cp:revision>20</cp:revision>
  <dcterms:created xsi:type="dcterms:W3CDTF">2015-06-25T15:56:11Z</dcterms:created>
  <dcterms:modified xsi:type="dcterms:W3CDTF">2015-09-04T14:54:10Z</dcterms:modified>
</cp:coreProperties>
</file>